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60" r:id="rId3"/>
    <p:sldId id="350" r:id="rId4"/>
    <p:sldId id="321" r:id="rId5"/>
    <p:sldId id="263" r:id="rId6"/>
    <p:sldId id="322" r:id="rId7"/>
    <p:sldId id="262" r:id="rId8"/>
    <p:sldId id="323" r:id="rId9"/>
    <p:sldId id="324" r:id="rId10"/>
    <p:sldId id="326" r:id="rId11"/>
    <p:sldId id="327" r:id="rId12"/>
    <p:sldId id="325" r:id="rId13"/>
    <p:sldId id="328" r:id="rId14"/>
    <p:sldId id="348" r:id="rId15"/>
    <p:sldId id="329" r:id="rId1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94660"/>
  </p:normalViewPr>
  <p:slideViewPr>
    <p:cSldViewPr>
      <p:cViewPr varScale="1">
        <p:scale>
          <a:sx n="85" d="100"/>
          <a:sy n="85" d="100"/>
        </p:scale>
        <p:origin x="-1402"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Başlık 28"/>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Alt Başlık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Veri Yer Tutucusu 15"/>
          <p:cNvSpPr>
            <a:spLocks noGrp="1"/>
          </p:cNvSpPr>
          <p:nvPr>
            <p:ph type="dt" sz="half" idx="10"/>
          </p:nvPr>
        </p:nvSpPr>
        <p:spPr/>
        <p:txBody>
          <a:bodyPr/>
          <a:lstStyle/>
          <a:p>
            <a:fld id="{AAB5601A-857E-444A-92A2-88EF732F5205}" type="datetimeFigureOut">
              <a:rPr lang="tr-TR" smtClean="0"/>
              <a:t>21.03.2016</a:t>
            </a:fld>
            <a:endParaRPr lang="tr-TR"/>
          </a:p>
        </p:txBody>
      </p:sp>
      <p:sp>
        <p:nvSpPr>
          <p:cNvPr id="2" name="Altbilgi Yer Tutucusu 1"/>
          <p:cNvSpPr>
            <a:spLocks noGrp="1"/>
          </p:cNvSpPr>
          <p:nvPr>
            <p:ph type="ftr" sz="quarter" idx="11"/>
          </p:nvPr>
        </p:nvSpPr>
        <p:spPr/>
        <p:txBody>
          <a:bodyPr/>
          <a:lstStyle/>
          <a:p>
            <a:endParaRPr lang="tr-TR"/>
          </a:p>
        </p:txBody>
      </p:sp>
      <p:sp>
        <p:nvSpPr>
          <p:cNvPr id="15" name="Slayt Numarası Yer Tutucusu 14"/>
          <p:cNvSpPr>
            <a:spLocks noGrp="1"/>
          </p:cNvSpPr>
          <p:nvPr>
            <p:ph type="sldNum" sz="quarter" idx="12"/>
          </p:nvPr>
        </p:nvSpPr>
        <p:spPr>
          <a:xfrm>
            <a:off x="8229600" y="6473952"/>
            <a:ext cx="758952" cy="246888"/>
          </a:xfrm>
        </p:spPr>
        <p:txBody>
          <a:bodyPr/>
          <a:lstStyle/>
          <a:p>
            <a:fld id="{32E6407D-7330-4BEC-86E6-BF8ECFB91EA3}"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AB5601A-857E-444A-92A2-88EF732F5205}" type="datetimeFigureOut">
              <a:rPr lang="tr-TR" smtClean="0"/>
              <a:t>21.03.2016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E6407D-7330-4BEC-86E6-BF8ECFB91EA3}"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AB5601A-857E-444A-92A2-88EF732F5205}" type="datetimeFigureOut">
              <a:rPr lang="tr-TR" smtClean="0"/>
              <a:t>21.03.2016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E6407D-7330-4BEC-86E6-BF8ECFB91EA3}"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Başlık 21"/>
          <p:cNvSpPr>
            <a:spLocks noGrp="1"/>
          </p:cNvSpPr>
          <p:nvPr>
            <p:ph type="title"/>
          </p:nvPr>
        </p:nvSpPr>
        <p:spPr/>
        <p:txBody>
          <a:bodyPr/>
          <a:lstStyle/>
          <a:p>
            <a:r>
              <a:rPr kumimoji="0" lang="tr-TR" smtClean="0"/>
              <a:t>Asıl başlık stili için tıklatın</a:t>
            </a:r>
            <a:endParaRPr kumimoji="0" lang="en-US"/>
          </a:p>
        </p:txBody>
      </p:sp>
      <p:sp>
        <p:nvSpPr>
          <p:cNvPr id="27" name="İçerik Yer Tutucusu 26"/>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Veri Yer Tutucusu 24"/>
          <p:cNvSpPr>
            <a:spLocks noGrp="1"/>
          </p:cNvSpPr>
          <p:nvPr>
            <p:ph type="dt" sz="half" idx="10"/>
          </p:nvPr>
        </p:nvSpPr>
        <p:spPr/>
        <p:txBody>
          <a:bodyPr/>
          <a:lstStyle/>
          <a:p>
            <a:fld id="{AAB5601A-857E-444A-92A2-88EF732F5205}" type="datetimeFigureOut">
              <a:rPr lang="tr-TR" smtClean="0"/>
              <a:t>21.03.2016</a:t>
            </a:fld>
            <a:endParaRPr lang="tr-TR"/>
          </a:p>
        </p:txBody>
      </p:sp>
      <p:sp>
        <p:nvSpPr>
          <p:cNvPr id="19" name="Altbilgi Yer Tutucusu 18"/>
          <p:cNvSpPr>
            <a:spLocks noGrp="1"/>
          </p:cNvSpPr>
          <p:nvPr>
            <p:ph type="ftr" sz="quarter" idx="11"/>
          </p:nvPr>
        </p:nvSpPr>
        <p:spPr>
          <a:xfrm>
            <a:off x="3581400" y="76200"/>
            <a:ext cx="2895600" cy="288925"/>
          </a:xfrm>
        </p:spPr>
        <p:txBody>
          <a:bodyPr/>
          <a:lstStyle/>
          <a:p>
            <a:endParaRPr lang="tr-TR"/>
          </a:p>
        </p:txBody>
      </p:sp>
      <p:sp>
        <p:nvSpPr>
          <p:cNvPr id="16" name="Slayt Numarası Yer Tutucusu 15"/>
          <p:cNvSpPr>
            <a:spLocks noGrp="1"/>
          </p:cNvSpPr>
          <p:nvPr>
            <p:ph type="sldNum" sz="quarter" idx="12"/>
          </p:nvPr>
        </p:nvSpPr>
        <p:spPr>
          <a:xfrm>
            <a:off x="8229600" y="6473952"/>
            <a:ext cx="758952" cy="246888"/>
          </a:xfrm>
        </p:spPr>
        <p:txBody>
          <a:bodyPr/>
          <a:lstStyle/>
          <a:p>
            <a:fld id="{32E6407D-7330-4BEC-86E6-BF8ECFB91EA3}"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Metin Yer Tutucus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Veri Yer Tutucusu 18"/>
          <p:cNvSpPr>
            <a:spLocks noGrp="1"/>
          </p:cNvSpPr>
          <p:nvPr>
            <p:ph type="dt" sz="half" idx="10"/>
          </p:nvPr>
        </p:nvSpPr>
        <p:spPr/>
        <p:txBody>
          <a:bodyPr/>
          <a:lstStyle/>
          <a:p>
            <a:fld id="{AAB5601A-857E-444A-92A2-88EF732F5205}" type="datetimeFigureOut">
              <a:rPr lang="tr-TR" smtClean="0"/>
              <a:t>21.03.2016</a:t>
            </a:fld>
            <a:endParaRPr lang="tr-TR"/>
          </a:p>
        </p:txBody>
      </p:sp>
      <p:sp>
        <p:nvSpPr>
          <p:cNvPr id="11" name="Altbilgi Yer Tutucusu 10"/>
          <p:cNvSpPr>
            <a:spLocks noGrp="1"/>
          </p:cNvSpPr>
          <p:nvPr>
            <p:ph type="ftr" sz="quarter" idx="11"/>
          </p:nvPr>
        </p:nvSpPr>
        <p:spPr/>
        <p:txBody>
          <a:bodyPr/>
          <a:lstStyle/>
          <a:p>
            <a:endParaRPr lang="tr-TR"/>
          </a:p>
        </p:txBody>
      </p:sp>
      <p:sp>
        <p:nvSpPr>
          <p:cNvPr id="16" name="Slayt Numarası Yer Tutucusu 15"/>
          <p:cNvSpPr>
            <a:spLocks noGrp="1"/>
          </p:cNvSpPr>
          <p:nvPr>
            <p:ph type="sldNum" sz="quarter" idx="12"/>
          </p:nvPr>
        </p:nvSpPr>
        <p:spPr/>
        <p:txBody>
          <a:bodyPr/>
          <a:lstStyle/>
          <a:p>
            <a:fld id="{32E6407D-7330-4BEC-86E6-BF8ECFB91EA3}" type="slidenum">
              <a:rPr lang="tr-TR" smtClean="0"/>
              <a:t>‹#›</a:t>
            </a:fld>
            <a:endParaRPr lang="tr-TR"/>
          </a:p>
        </p:txBody>
      </p:sp>
      <p:sp>
        <p:nvSpPr>
          <p:cNvPr id="8" name="Başlık 7"/>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Başlık 19"/>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İçerik Yer Tutucus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0"/>
          </p:nvPr>
        </p:nvSpPr>
        <p:spPr/>
        <p:txBody>
          <a:bodyPr/>
          <a:lstStyle/>
          <a:p>
            <a:fld id="{AAB5601A-857E-444A-92A2-88EF732F5205}" type="datetimeFigureOut">
              <a:rPr lang="tr-TR" smtClean="0"/>
              <a:t>21.03.2016</a:t>
            </a:fld>
            <a:endParaRPr lang="tr-TR"/>
          </a:p>
        </p:txBody>
      </p:sp>
      <p:sp>
        <p:nvSpPr>
          <p:cNvPr id="10" name="Altbilgi Yer Tutucusu 9"/>
          <p:cNvSpPr>
            <a:spLocks noGrp="1"/>
          </p:cNvSpPr>
          <p:nvPr>
            <p:ph type="ftr" sz="quarter" idx="11"/>
          </p:nvPr>
        </p:nvSpPr>
        <p:spPr/>
        <p:txBody>
          <a:bodyPr/>
          <a:lstStyle/>
          <a:p>
            <a:endParaRPr lang="tr-TR"/>
          </a:p>
        </p:txBody>
      </p:sp>
      <p:sp>
        <p:nvSpPr>
          <p:cNvPr id="31" name="Slayt Numarası Yer Tutucusu 30"/>
          <p:cNvSpPr>
            <a:spLocks noGrp="1"/>
          </p:cNvSpPr>
          <p:nvPr>
            <p:ph type="sldNum" sz="quarter" idx="12"/>
          </p:nvPr>
        </p:nvSpPr>
        <p:spPr/>
        <p:txBody>
          <a:bodyPr/>
          <a:lstStyle/>
          <a:p>
            <a:fld id="{32E6407D-7330-4BEC-86E6-BF8ECFB91EA3}"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Başlık 28"/>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Metin Yer Tutucus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İçerik Yer Tutucus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İçerik Yer Tutucus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Veri Yer Tutucusu 9"/>
          <p:cNvSpPr>
            <a:spLocks noGrp="1"/>
          </p:cNvSpPr>
          <p:nvPr>
            <p:ph type="dt" sz="half" idx="10"/>
          </p:nvPr>
        </p:nvSpPr>
        <p:spPr/>
        <p:txBody>
          <a:bodyPr/>
          <a:lstStyle/>
          <a:p>
            <a:fld id="{AAB5601A-857E-444A-92A2-88EF732F5205}" type="datetimeFigureOut">
              <a:rPr lang="tr-TR" smtClean="0"/>
              <a:t>21.03.2016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a:xfrm>
            <a:off x="8229600" y="6477000"/>
            <a:ext cx="762000" cy="246888"/>
          </a:xfrm>
        </p:spPr>
        <p:txBody>
          <a:bodyPr/>
          <a:lstStyle/>
          <a:p>
            <a:fld id="{32E6407D-7330-4BEC-86E6-BF8ECFB91EA3}" type="slidenum">
              <a:rPr lang="tr-TR" smtClean="0"/>
              <a:t>‹#›</a:t>
            </a:fld>
            <a:endParaRPr lang="tr-TR"/>
          </a:p>
        </p:txBody>
      </p:sp>
      <p:sp>
        <p:nvSpPr>
          <p:cNvPr id="11" name="Düz Bağlayıcı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Başlık 29"/>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Veri Yer Tutucusu 11"/>
          <p:cNvSpPr>
            <a:spLocks noGrp="1"/>
          </p:cNvSpPr>
          <p:nvPr>
            <p:ph type="dt" sz="half" idx="10"/>
          </p:nvPr>
        </p:nvSpPr>
        <p:spPr/>
        <p:txBody>
          <a:bodyPr/>
          <a:lstStyle/>
          <a:p>
            <a:fld id="{AAB5601A-857E-444A-92A2-88EF732F5205}" type="datetimeFigureOut">
              <a:rPr lang="tr-TR" smtClean="0"/>
              <a:t>21.03.2016</a:t>
            </a:fld>
            <a:endParaRPr lang="tr-TR"/>
          </a:p>
        </p:txBody>
      </p:sp>
      <p:sp>
        <p:nvSpPr>
          <p:cNvPr id="21" name="Altbilgi Yer Tutucusu 20"/>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E6407D-7330-4BEC-86E6-BF8ECFB91EA3}"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AAB5601A-857E-444A-92A2-88EF732F5205}" type="datetimeFigureOut">
              <a:rPr lang="tr-TR" smtClean="0"/>
              <a:t>21.03.2016</a:t>
            </a:fld>
            <a:endParaRPr lang="tr-TR"/>
          </a:p>
        </p:txBody>
      </p:sp>
      <p:sp>
        <p:nvSpPr>
          <p:cNvPr id="24" name="Altbilgi Yer Tutucusu 23"/>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E6407D-7330-4BEC-86E6-BF8ECFB91EA3}"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Düz Bağlayıcı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Başlık 11"/>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Metin Yer Tutucus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İçerik Yer Tutucus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Veri Yer Tutucusu 24"/>
          <p:cNvSpPr>
            <a:spLocks noGrp="1"/>
          </p:cNvSpPr>
          <p:nvPr>
            <p:ph type="dt" sz="half" idx="10"/>
          </p:nvPr>
        </p:nvSpPr>
        <p:spPr/>
        <p:txBody>
          <a:bodyPr/>
          <a:lstStyle/>
          <a:p>
            <a:fld id="{AAB5601A-857E-444A-92A2-88EF732F5205}" type="datetimeFigureOut">
              <a:rPr lang="tr-TR" smtClean="0"/>
              <a:t>21.03.2016</a:t>
            </a:fld>
            <a:endParaRPr lang="tr-TR"/>
          </a:p>
        </p:txBody>
      </p:sp>
      <p:sp>
        <p:nvSpPr>
          <p:cNvPr id="29" name="Altbilgi Yer Tutucusu 28"/>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E6407D-7330-4BEC-86E6-BF8ECFB91EA3}"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Resim Yer Tutucusu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Veri Yer Tutucusu 6"/>
          <p:cNvSpPr>
            <a:spLocks noGrp="1"/>
          </p:cNvSpPr>
          <p:nvPr>
            <p:ph type="dt" sz="half" idx="10"/>
          </p:nvPr>
        </p:nvSpPr>
        <p:spPr/>
        <p:txBody>
          <a:bodyPr/>
          <a:lstStyle/>
          <a:p>
            <a:fld id="{AAB5601A-857E-444A-92A2-88EF732F5205}" type="datetimeFigureOut">
              <a:rPr lang="tr-TR" smtClean="0"/>
              <a:t>21.03.2016</a:t>
            </a:fld>
            <a:endParaRPr lang="tr-TR"/>
          </a:p>
        </p:txBody>
      </p:sp>
      <p:sp>
        <p:nvSpPr>
          <p:cNvPr id="5" name="Altbilgi Yer Tutucusu 4"/>
          <p:cNvSpPr>
            <a:spLocks noGrp="1"/>
          </p:cNvSpPr>
          <p:nvPr>
            <p:ph type="ftr" sz="quarter" idx="11"/>
          </p:nvPr>
        </p:nvSpPr>
        <p:spPr/>
        <p:txBody>
          <a:bodyPr/>
          <a:lstStyle/>
          <a:p>
            <a:endParaRPr lang="tr-TR"/>
          </a:p>
        </p:txBody>
      </p:sp>
      <p:sp>
        <p:nvSpPr>
          <p:cNvPr id="31" name="Slayt Numarası Yer Tutucusu 30"/>
          <p:cNvSpPr>
            <a:spLocks noGrp="1"/>
          </p:cNvSpPr>
          <p:nvPr>
            <p:ph type="sldNum" sz="quarter" idx="12"/>
          </p:nvPr>
        </p:nvSpPr>
        <p:spPr/>
        <p:txBody>
          <a:bodyPr/>
          <a:lstStyle/>
          <a:p>
            <a:fld id="{32E6407D-7330-4BEC-86E6-BF8ECFB91EA3}" type="slidenum">
              <a:rPr lang="tr-TR" smtClean="0"/>
              <a:t>‹#›</a:t>
            </a:fld>
            <a:endParaRPr lang="tr-TR"/>
          </a:p>
        </p:txBody>
      </p:sp>
      <p:sp>
        <p:nvSpPr>
          <p:cNvPr id="17" name="Başlık 16"/>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Metin Yer Tutucus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Metin Yer Tutucusu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Veri Yer Tutucusu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AB5601A-857E-444A-92A2-88EF732F5205}" type="datetimeFigureOut">
              <a:rPr lang="tr-TR" smtClean="0"/>
              <a:t>21.03.2016</a:t>
            </a:fld>
            <a:endParaRPr lang="tr-TR"/>
          </a:p>
        </p:txBody>
      </p:sp>
      <p:sp>
        <p:nvSpPr>
          <p:cNvPr id="28" name="Altbilgi Yer Tutucusu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Slayt Numarası Yer Tutucus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2E6407D-7330-4BEC-86E6-BF8ECFB91EA3}" type="slidenum">
              <a:rPr lang="tr-TR" smtClean="0"/>
              <a:t>‹#›</a:t>
            </a:fld>
            <a:endParaRPr lang="tr-TR"/>
          </a:p>
        </p:txBody>
      </p:sp>
      <p:sp>
        <p:nvSpPr>
          <p:cNvPr id="10" name="Başlık Yer Tutucusu 9"/>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Düz Bağlayıcı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üz Bağlayıcı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00944" y="2564904"/>
            <a:ext cx="5635352" cy="864096"/>
          </a:xfrm>
        </p:spPr>
        <p:txBody>
          <a:bodyPr/>
          <a:lstStyle/>
          <a:p>
            <a:pPr marL="0" indent="0">
              <a:buNone/>
            </a:pPr>
            <a:r>
              <a:rPr lang="tr-TR" dirty="0" smtClean="0"/>
              <a:t>YAPAY UÇLAŞMA (IP) YÖNTEMİ</a:t>
            </a:r>
            <a:endParaRPr lang="tr-TR" dirty="0"/>
          </a:p>
        </p:txBody>
      </p:sp>
      <p:pic>
        <p:nvPicPr>
          <p:cNvPr id="4" name="Resim 3" descr="MTA_logo_Sunum"/>
          <p:cNvPicPr>
            <a:picLocks noChangeAspect="1" noChangeArrowheads="1"/>
          </p:cNvPicPr>
          <p:nvPr/>
        </p:nvPicPr>
        <p:blipFill>
          <a:blip r:embed="rId2">
            <a:clrChange>
              <a:clrFrom>
                <a:srgbClr val="1BFD03"/>
              </a:clrFrom>
              <a:clrTo>
                <a:srgbClr val="1BFD03">
                  <a:alpha val="0"/>
                </a:srgbClr>
              </a:clrTo>
            </a:clrChange>
            <a:extLst>
              <a:ext uri="{28A0092B-C50C-407E-A947-70E740481C1C}">
                <a14:useLocalDpi xmlns:a14="http://schemas.microsoft.com/office/drawing/2010/main" val="0"/>
              </a:ext>
            </a:extLst>
          </a:blip>
          <a:srcRect/>
          <a:stretch>
            <a:fillRect/>
          </a:stretch>
        </p:blipFill>
        <p:spPr bwMode="auto">
          <a:xfrm>
            <a:off x="7236296" y="188640"/>
            <a:ext cx="1687513"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tin kutusu 4"/>
          <p:cNvSpPr txBox="1"/>
          <p:nvPr/>
        </p:nvSpPr>
        <p:spPr>
          <a:xfrm>
            <a:off x="1835696" y="194005"/>
            <a:ext cx="5112568" cy="800219"/>
          </a:xfrm>
          <a:prstGeom prst="rect">
            <a:avLst/>
          </a:prstGeom>
          <a:noFill/>
        </p:spPr>
        <p:txBody>
          <a:bodyPr wrap="square" rtlCol="0">
            <a:spAutoFit/>
          </a:bodyPr>
          <a:lstStyle/>
          <a:p>
            <a:pPr algn="ctr"/>
            <a:r>
              <a:rPr lang="tr-TR" sz="2800" b="1" dirty="0" smtClean="0">
                <a:solidFill>
                  <a:srgbClr val="C00000"/>
                </a:solidFill>
              </a:rPr>
              <a:t>MTA GENEL MÜDÜRLÜĞÜ </a:t>
            </a:r>
          </a:p>
          <a:p>
            <a:pPr algn="ctr"/>
            <a:r>
              <a:rPr lang="tr-TR" b="1" dirty="0" smtClean="0"/>
              <a:t>JEOFİZİK ETÜTLERİ DAİRESİ</a:t>
            </a:r>
            <a:endParaRPr lang="tr-TR" b="1" dirty="0"/>
          </a:p>
        </p:txBody>
      </p:sp>
      <p:pic>
        <p:nvPicPr>
          <p:cNvPr id="6" name="Picture 2" descr="C:\Users\kbekar\Desktop\Höbek JPEG\Güneş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645024"/>
            <a:ext cx="5270693"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478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5632" y="1024061"/>
            <a:ext cx="8686800" cy="4525963"/>
          </a:xfrm>
        </p:spPr>
        <p:txBody>
          <a:bodyPr/>
          <a:lstStyle/>
          <a:p>
            <a:pPr marL="0" indent="0" algn="just">
              <a:buNone/>
            </a:pPr>
            <a:r>
              <a:rPr lang="tr-TR" sz="2400" b="1" dirty="0">
                <a:latin typeface="Arial" pitchFamily="34" charset="0"/>
                <a:cs typeface="Arial" pitchFamily="34" charset="0"/>
              </a:rPr>
              <a:t>Şarjabilite:   </a:t>
            </a:r>
            <a:r>
              <a:rPr lang="tr-TR" sz="2400" dirty="0">
                <a:latin typeface="Arial" pitchFamily="34" charset="0"/>
                <a:cs typeface="Arial" pitchFamily="34" charset="0"/>
              </a:rPr>
              <a:t>Şarjabilite değeri akım kesildikten sonra elde edilen sönüm eğrisinin t1  ve t2 zamanları arasında hesap edilen integral değerinin, akım kesilmesinden hemen önceki akım değerine (</a:t>
            </a:r>
            <a:r>
              <a:rPr lang="tr-TR" sz="2400" dirty="0" err="1">
                <a:latin typeface="Arial" pitchFamily="34" charset="0"/>
                <a:cs typeface="Arial" pitchFamily="34" charset="0"/>
              </a:rPr>
              <a:t>Vp</a:t>
            </a:r>
            <a:r>
              <a:rPr lang="tr-TR" sz="2400" dirty="0">
                <a:latin typeface="Arial" pitchFamily="34" charset="0"/>
                <a:cs typeface="Arial" pitchFamily="34" charset="0"/>
              </a:rPr>
              <a:t>) oranı olup birimi </a:t>
            </a:r>
            <a:r>
              <a:rPr lang="tr-TR" sz="2400" dirty="0" err="1">
                <a:latin typeface="Arial" pitchFamily="34" charset="0"/>
                <a:cs typeface="Arial" pitchFamily="34" charset="0"/>
              </a:rPr>
              <a:t>mV</a:t>
            </a:r>
            <a:r>
              <a:rPr lang="tr-TR" sz="2400" dirty="0">
                <a:latin typeface="Arial" pitchFamily="34" charset="0"/>
                <a:cs typeface="Arial" pitchFamily="34" charset="0"/>
              </a:rPr>
              <a:t>/V dur </a:t>
            </a:r>
          </a:p>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204" y="2892219"/>
            <a:ext cx="8399463"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0397" y="5373216"/>
            <a:ext cx="174307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410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052736"/>
            <a:ext cx="8686800" cy="5040560"/>
          </a:xfrm>
        </p:spPr>
        <p:txBody>
          <a:bodyPr/>
          <a:lstStyle/>
          <a:p>
            <a:pPr algn="just"/>
            <a:r>
              <a:rPr lang="tr-TR" dirty="0" err="1" smtClean="0"/>
              <a:t>Cole</a:t>
            </a:r>
            <a:r>
              <a:rPr lang="tr-TR" dirty="0"/>
              <a:t> </a:t>
            </a:r>
            <a:r>
              <a:rPr lang="tr-TR" dirty="0" err="1" smtClean="0"/>
              <a:t>Cole</a:t>
            </a:r>
            <a:r>
              <a:rPr lang="tr-TR" dirty="0" smtClean="0"/>
              <a:t>: </a:t>
            </a:r>
            <a:r>
              <a:rPr lang="tr-TR" sz="2400" dirty="0" smtClean="0">
                <a:latin typeface="Arial" pitchFamily="34" charset="0"/>
                <a:cs typeface="Arial" pitchFamily="34" charset="0"/>
              </a:rPr>
              <a:t>Kutuplaşabilen </a:t>
            </a:r>
            <a:r>
              <a:rPr lang="tr-TR" sz="2400" dirty="0">
                <a:latin typeface="Arial" pitchFamily="34" charset="0"/>
                <a:cs typeface="Arial" pitchFamily="34" charset="0"/>
              </a:rPr>
              <a:t>parçacıkların cevabını tanımlamak için tasarlanmış olan  </a:t>
            </a:r>
            <a:r>
              <a:rPr lang="tr-TR" sz="2400" dirty="0" err="1">
                <a:latin typeface="Arial" pitchFamily="34" charset="0"/>
                <a:cs typeface="Arial" pitchFamily="34" charset="0"/>
              </a:rPr>
              <a:t>cole-cole</a:t>
            </a:r>
            <a:r>
              <a:rPr lang="tr-TR" sz="2400" dirty="0">
                <a:latin typeface="Arial" pitchFamily="34" charset="0"/>
                <a:cs typeface="Arial" pitchFamily="34" charset="0"/>
              </a:rPr>
              <a:t>  modeli genlik  ve  faz  eğrilerinin  davranışını  çok  iyi  temsil  eden  en  basit modeldir.  Bu  model dört  parametre kullanarak  ölçülen spektrum eğrisi  ile  model </a:t>
            </a:r>
            <a:r>
              <a:rPr lang="tr-TR" sz="2400" dirty="0" smtClean="0">
                <a:latin typeface="Arial" pitchFamily="34" charset="0"/>
                <a:cs typeface="Arial" pitchFamily="34" charset="0"/>
              </a:rPr>
              <a:t>cevabı arasında </a:t>
            </a:r>
            <a:r>
              <a:rPr lang="tr-TR" sz="2400" dirty="0">
                <a:latin typeface="Arial" pitchFamily="34" charset="0"/>
                <a:cs typeface="Arial" pitchFamily="34" charset="0"/>
              </a:rPr>
              <a:t>bir çakışma sağlar</a:t>
            </a:r>
            <a:r>
              <a:rPr lang="tr-TR" sz="2400" dirty="0" smtClean="0">
                <a:latin typeface="Arial" pitchFamily="34" charset="0"/>
                <a:cs typeface="Arial" pitchFamily="34" charset="0"/>
              </a:rPr>
              <a:t>.</a:t>
            </a:r>
          </a:p>
          <a:p>
            <a:pPr algn="just"/>
            <a:endParaRPr lang="tr-TR" sz="2400" dirty="0">
              <a:latin typeface="Arial" pitchFamily="34" charset="0"/>
              <a:cs typeface="Arial" pitchFamily="34" charset="0"/>
            </a:endParaRPr>
          </a:p>
          <a:p>
            <a:pPr marL="0" indent="0">
              <a:buNone/>
            </a:pP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077072"/>
            <a:ext cx="35814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3922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4800" y="764704"/>
            <a:ext cx="8686800" cy="5760640"/>
          </a:xfrm>
        </p:spPr>
        <p:txBody>
          <a:bodyPr>
            <a:normAutofit fontScale="62500" lnSpcReduction="20000"/>
          </a:bodyPr>
          <a:lstStyle/>
          <a:p>
            <a:pPr algn="just">
              <a:buFont typeface="Wingdings" pitchFamily="2" charset="2"/>
              <a:buChar char="Ø"/>
            </a:pPr>
            <a:r>
              <a:rPr lang="tr-TR" dirty="0">
                <a:latin typeface="Arial" pitchFamily="34" charset="0"/>
                <a:cs typeface="Arial" pitchFamily="34" charset="0"/>
              </a:rPr>
              <a:t>Kutuplaşabilen herhangi bir kayaç için, </a:t>
            </a:r>
            <a:r>
              <a:rPr lang="tr-TR" dirty="0" err="1">
                <a:latin typeface="Arial" pitchFamily="34" charset="0"/>
                <a:cs typeface="Arial" pitchFamily="34" charset="0"/>
              </a:rPr>
              <a:t>Rho</a:t>
            </a:r>
            <a:r>
              <a:rPr lang="tr-TR" dirty="0">
                <a:latin typeface="Arial" pitchFamily="34" charset="0"/>
                <a:cs typeface="Arial" pitchFamily="34" charset="0"/>
              </a:rPr>
              <a:t> ve şarjabilite değeri kayacın </a:t>
            </a:r>
            <a:r>
              <a:rPr lang="tr-TR" dirty="0" err="1">
                <a:latin typeface="Arial" pitchFamily="34" charset="0"/>
                <a:cs typeface="Arial" pitchFamily="34" charset="0"/>
              </a:rPr>
              <a:t>gözenekliliğine</a:t>
            </a:r>
            <a:r>
              <a:rPr lang="tr-TR" dirty="0">
                <a:latin typeface="Arial" pitchFamily="34" charset="0"/>
                <a:cs typeface="Arial" pitchFamily="34" charset="0"/>
              </a:rPr>
              <a:t> ve metalik minerallerin toplam yoğunlaşmasına bağlıdır. </a:t>
            </a:r>
            <a:endParaRPr lang="tr-TR" dirty="0" smtClean="0">
              <a:latin typeface="Arial" pitchFamily="34" charset="0"/>
              <a:cs typeface="Arial" pitchFamily="34" charset="0"/>
            </a:endParaRPr>
          </a:p>
          <a:p>
            <a:pPr algn="just">
              <a:buFont typeface="Wingdings" pitchFamily="2" charset="2"/>
              <a:buChar char="Ø"/>
            </a:pPr>
            <a:endParaRPr lang="tr-TR" dirty="0" smtClean="0">
              <a:latin typeface="Arial" pitchFamily="34" charset="0"/>
              <a:cs typeface="Arial" pitchFamily="34" charset="0"/>
            </a:endParaRPr>
          </a:p>
          <a:p>
            <a:pPr algn="just">
              <a:buFont typeface="Wingdings" pitchFamily="2" charset="2"/>
              <a:buChar char="Ø"/>
            </a:pPr>
            <a:r>
              <a:rPr lang="tr-TR" dirty="0" smtClean="0">
                <a:latin typeface="Arial" pitchFamily="34" charset="0"/>
                <a:cs typeface="Arial" pitchFamily="34" charset="0"/>
              </a:rPr>
              <a:t>Artan </a:t>
            </a:r>
            <a:r>
              <a:rPr lang="tr-TR" dirty="0">
                <a:latin typeface="Arial" pitchFamily="34" charset="0"/>
                <a:cs typeface="Arial" pitchFamily="34" charset="0"/>
              </a:rPr>
              <a:t>miktarlarda kutuplaşabilen mineral parçacığı görünür özdirenci azaltır, </a:t>
            </a:r>
            <a:r>
              <a:rPr lang="tr-TR" dirty="0" err="1">
                <a:latin typeface="Arial" pitchFamily="34" charset="0"/>
                <a:cs typeface="Arial" pitchFamily="34" charset="0"/>
              </a:rPr>
              <a:t>şarjabiliteyi</a:t>
            </a:r>
            <a:r>
              <a:rPr lang="tr-TR" dirty="0">
                <a:latin typeface="Arial" pitchFamily="34" charset="0"/>
                <a:cs typeface="Arial" pitchFamily="34" charset="0"/>
              </a:rPr>
              <a:t> ise arttırır. </a:t>
            </a:r>
            <a:endParaRPr lang="tr-TR" dirty="0" smtClean="0">
              <a:latin typeface="Arial" pitchFamily="34" charset="0"/>
              <a:cs typeface="Arial" pitchFamily="34" charset="0"/>
            </a:endParaRPr>
          </a:p>
          <a:p>
            <a:pPr algn="just">
              <a:buFont typeface="Wingdings" pitchFamily="2" charset="2"/>
              <a:buChar char="Ø"/>
            </a:pPr>
            <a:endParaRPr lang="tr-TR" dirty="0" smtClean="0">
              <a:latin typeface="Arial" pitchFamily="34" charset="0"/>
              <a:cs typeface="Arial" pitchFamily="34" charset="0"/>
            </a:endParaRPr>
          </a:p>
          <a:p>
            <a:pPr algn="just">
              <a:buFont typeface="Wingdings" pitchFamily="2" charset="2"/>
              <a:buChar char="Ø"/>
            </a:pPr>
            <a:r>
              <a:rPr lang="tr-TR" dirty="0" smtClean="0">
                <a:latin typeface="Arial" pitchFamily="34" charset="0"/>
                <a:cs typeface="Arial" pitchFamily="34" charset="0"/>
              </a:rPr>
              <a:t>Fakat </a:t>
            </a:r>
            <a:r>
              <a:rPr lang="tr-TR" dirty="0" err="1">
                <a:latin typeface="Arial" pitchFamily="34" charset="0"/>
                <a:cs typeface="Arial" pitchFamily="34" charset="0"/>
              </a:rPr>
              <a:t>Rho</a:t>
            </a:r>
            <a:r>
              <a:rPr lang="tr-TR" dirty="0">
                <a:latin typeface="Arial" pitchFamily="34" charset="0"/>
                <a:cs typeface="Arial" pitchFamily="34" charset="0"/>
              </a:rPr>
              <a:t> ve M yeraltında kutuplaşabilen parçacıkların niteliği hakkında herhangi bir bilgi kapsamazlar. </a:t>
            </a:r>
            <a:endParaRPr lang="tr-TR" dirty="0" smtClean="0">
              <a:latin typeface="Arial" pitchFamily="34" charset="0"/>
              <a:cs typeface="Arial" pitchFamily="34" charset="0"/>
            </a:endParaRPr>
          </a:p>
          <a:p>
            <a:pPr algn="just">
              <a:buFont typeface="Wingdings" pitchFamily="2" charset="2"/>
              <a:buChar char="Ø"/>
            </a:pPr>
            <a:endParaRPr lang="tr-TR" dirty="0" smtClean="0">
              <a:latin typeface="Arial" pitchFamily="34" charset="0"/>
              <a:cs typeface="Arial" pitchFamily="34" charset="0"/>
            </a:endParaRPr>
          </a:p>
          <a:p>
            <a:pPr algn="just">
              <a:buFont typeface="Wingdings" pitchFamily="2" charset="2"/>
              <a:buChar char="Ø"/>
            </a:pPr>
            <a:r>
              <a:rPr lang="tr-TR" dirty="0" smtClean="0">
                <a:latin typeface="Arial" pitchFamily="34" charset="0"/>
                <a:cs typeface="Arial" pitchFamily="34" charset="0"/>
              </a:rPr>
              <a:t>Bu </a:t>
            </a:r>
            <a:r>
              <a:rPr lang="tr-TR" dirty="0">
                <a:latin typeface="Arial" pitchFamily="34" charset="0"/>
                <a:cs typeface="Arial" pitchFamily="34" charset="0"/>
              </a:rPr>
              <a:t>nedenle geleneksel IP yöntemleri mineral ayrımı için kullanılamazlar</a:t>
            </a:r>
            <a:r>
              <a:rPr lang="tr-TR" dirty="0" smtClean="0">
                <a:latin typeface="Arial" pitchFamily="34" charset="0"/>
                <a:cs typeface="Arial" pitchFamily="34" charset="0"/>
              </a:rPr>
              <a:t>.</a:t>
            </a:r>
          </a:p>
          <a:p>
            <a:pPr marL="0" indent="0" algn="just">
              <a:buNone/>
            </a:pPr>
            <a:endParaRPr lang="tr-TR" dirty="0" smtClean="0">
              <a:latin typeface="Arial" pitchFamily="34" charset="0"/>
              <a:cs typeface="Arial" pitchFamily="34" charset="0"/>
            </a:endParaRPr>
          </a:p>
          <a:p>
            <a:pPr algn="just">
              <a:buFont typeface="Wingdings" pitchFamily="2" charset="2"/>
              <a:buChar char="Ø"/>
            </a:pPr>
            <a:r>
              <a:rPr lang="tr-TR" dirty="0" smtClean="0">
                <a:latin typeface="Arial" pitchFamily="34" charset="0"/>
                <a:cs typeface="Arial" pitchFamily="34" charset="0"/>
              </a:rPr>
              <a:t>Arazi </a:t>
            </a:r>
            <a:r>
              <a:rPr lang="tr-TR" dirty="0">
                <a:latin typeface="Arial" pitchFamily="34" charset="0"/>
                <a:cs typeface="Arial" pitchFamily="34" charset="0"/>
              </a:rPr>
              <a:t>deneyimleri, zaman sabiti ve frekans bağılının metalik mineralleşme dokusu ile ilişkili olduğunu göstermektedir. </a:t>
            </a:r>
            <a:endParaRPr lang="tr-TR" dirty="0" smtClean="0">
              <a:latin typeface="Arial" pitchFamily="34" charset="0"/>
              <a:cs typeface="Arial" pitchFamily="34" charset="0"/>
            </a:endParaRPr>
          </a:p>
          <a:p>
            <a:pPr algn="just">
              <a:buFont typeface="Wingdings" pitchFamily="2" charset="2"/>
              <a:buChar char="Ø"/>
            </a:pPr>
            <a:endParaRPr lang="tr-TR" dirty="0" smtClean="0">
              <a:latin typeface="Arial" pitchFamily="34" charset="0"/>
              <a:cs typeface="Arial" pitchFamily="34" charset="0"/>
            </a:endParaRPr>
          </a:p>
          <a:p>
            <a:pPr algn="just">
              <a:buFont typeface="Wingdings" pitchFamily="2" charset="2"/>
              <a:buChar char="Ø"/>
            </a:pPr>
            <a:r>
              <a:rPr lang="tr-TR" dirty="0" smtClean="0">
                <a:latin typeface="Arial" pitchFamily="34" charset="0"/>
                <a:cs typeface="Arial" pitchFamily="34" charset="0"/>
              </a:rPr>
              <a:t>Doku</a:t>
            </a:r>
            <a:r>
              <a:rPr lang="tr-TR" dirty="0">
                <a:latin typeface="Arial" pitchFamily="34" charset="0"/>
                <a:cs typeface="Arial" pitchFamily="34" charset="0"/>
              </a:rPr>
              <a:t>, mineralin türüne bağlı olduğundan, zaman sabiti ve frekans bağılının incelenmesi ile birlikte mineral ayrımı gerçekleştirilebilir. </a:t>
            </a:r>
            <a:endParaRPr lang="tr-TR" dirty="0" smtClean="0">
              <a:latin typeface="Arial" pitchFamily="34" charset="0"/>
              <a:cs typeface="Arial" pitchFamily="34" charset="0"/>
            </a:endParaRPr>
          </a:p>
          <a:p>
            <a:pPr algn="just">
              <a:buFont typeface="Wingdings" pitchFamily="2" charset="2"/>
              <a:buChar char="Ø"/>
            </a:pPr>
            <a:endParaRPr lang="tr-TR" dirty="0" smtClean="0">
              <a:latin typeface="Arial" pitchFamily="34" charset="0"/>
              <a:cs typeface="Arial" pitchFamily="34" charset="0"/>
            </a:endParaRPr>
          </a:p>
          <a:p>
            <a:pPr algn="just">
              <a:buFont typeface="Wingdings" pitchFamily="2" charset="2"/>
              <a:buChar char="Ø"/>
            </a:pPr>
            <a:r>
              <a:rPr lang="tr-TR" dirty="0" smtClean="0">
                <a:latin typeface="Arial" pitchFamily="34" charset="0"/>
                <a:cs typeface="Arial" pitchFamily="34" charset="0"/>
              </a:rPr>
              <a:t>Arazi </a:t>
            </a:r>
            <a:r>
              <a:rPr lang="tr-TR" dirty="0">
                <a:latin typeface="Arial" pitchFamily="34" charset="0"/>
                <a:cs typeface="Arial" pitchFamily="34" charset="0"/>
              </a:rPr>
              <a:t>çalışmaları ve araştırmalar zaman sabitinin tane iriliği ile doğru orantılı olduğunu göstermiştir. Artan tane iriliği zaman sabitini arttırırken azalan tane iriliğinde zaman sabiti düşer.</a:t>
            </a:r>
          </a:p>
        </p:txBody>
      </p:sp>
    </p:spTree>
    <p:extLst>
      <p:ext uri="{BB962C8B-B14F-4D97-AF65-F5344CB8AC3E}">
        <p14:creationId xmlns:p14="http://schemas.microsoft.com/office/powerpoint/2010/main" val="269219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Arazi Yerleşimi</a:t>
            </a:r>
            <a:endParaRPr lang="tr-TR" dirty="0"/>
          </a:p>
        </p:txBody>
      </p:sp>
      <p:pic>
        <p:nvPicPr>
          <p:cNvPr id="4" name="Picture 2" descr="C:\Users\kbekar\Desktop\Pol DiPol_10 Seviye - Elrec.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196752"/>
            <a:ext cx="5688632" cy="5345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406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bekar\Desktop\Höbek\Resimler\IMG_22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3"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047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6053"/>
            <a:ext cx="9144000" cy="4925893"/>
          </a:xfrm>
          <a:prstGeom prst="rect">
            <a:avLst/>
          </a:prstGeom>
        </p:spPr>
      </p:pic>
    </p:spTree>
    <p:extLst>
      <p:ext uri="{BB962C8B-B14F-4D97-AF65-F5344CB8AC3E}">
        <p14:creationId xmlns:p14="http://schemas.microsoft.com/office/powerpoint/2010/main" val="3789855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Yapay </a:t>
            </a:r>
            <a:r>
              <a:rPr lang="tr-TR" b="1" dirty="0" err="1"/>
              <a:t>Uçlaşma</a:t>
            </a:r>
            <a:r>
              <a:rPr lang="tr-TR" b="1" dirty="0"/>
              <a:t> (IP) Yöntemi </a:t>
            </a:r>
            <a:endParaRPr lang="tr-TR" dirty="0"/>
          </a:p>
        </p:txBody>
      </p:sp>
      <p:sp>
        <p:nvSpPr>
          <p:cNvPr id="3" name="İçerik Yer Tutucusu 2"/>
          <p:cNvSpPr>
            <a:spLocks noGrp="1"/>
          </p:cNvSpPr>
          <p:nvPr>
            <p:ph idx="1"/>
          </p:nvPr>
        </p:nvSpPr>
        <p:spPr/>
        <p:txBody>
          <a:bodyPr>
            <a:normAutofit lnSpcReduction="10000"/>
          </a:bodyPr>
          <a:lstStyle/>
          <a:p>
            <a:pPr algn="just"/>
            <a:r>
              <a:rPr lang="tr-TR" dirty="0"/>
              <a:t>Yapay </a:t>
            </a:r>
            <a:r>
              <a:rPr lang="tr-TR" dirty="0" err="1"/>
              <a:t>uçlaşma</a:t>
            </a:r>
            <a:r>
              <a:rPr lang="tr-TR" dirty="0"/>
              <a:t> yöntemi, yer altına gönderilen akımın aniden kesilmesinden sonra ölçülen gerilim farkının aynı anda sıfıra düşmemesi ve belli bir süre azalarak devam etmesine neden olan yerin IP etkisini inceler. IP etkisine neden olan yer altındaki </a:t>
            </a:r>
            <a:r>
              <a:rPr lang="tr-TR" dirty="0" err="1"/>
              <a:t>fiziko</a:t>
            </a:r>
            <a:r>
              <a:rPr lang="tr-TR" dirty="0"/>
              <a:t>-kimyasal tepkimelerin kaynağı, metalik mineral varlığında oluşan metalik polarizasyon ve kil minerallerinin varlığında oluşan zar polarizasyonu olarak adlandırılır. </a:t>
            </a:r>
          </a:p>
        </p:txBody>
      </p:sp>
    </p:spTree>
    <p:extLst>
      <p:ext uri="{BB962C8B-B14F-4D97-AF65-F5344CB8AC3E}">
        <p14:creationId xmlns:p14="http://schemas.microsoft.com/office/powerpoint/2010/main" val="3632389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474345"/>
            <a:ext cx="8640960" cy="5770811"/>
          </a:xfrm>
          <a:prstGeom prst="rect">
            <a:avLst/>
          </a:prstGeom>
        </p:spPr>
        <p:txBody>
          <a:bodyPr wrap="square">
            <a:spAutoFit/>
          </a:bodyPr>
          <a:lstStyle/>
          <a:p>
            <a:pPr algn="just"/>
            <a:r>
              <a:rPr lang="tr-TR" b="1" dirty="0" smtClean="0"/>
              <a:t>Metalik Polarizasyon</a:t>
            </a:r>
            <a:r>
              <a:rPr lang="tr-TR" dirty="0" smtClean="0"/>
              <a:t>	</a:t>
            </a:r>
          </a:p>
          <a:p>
            <a:pPr algn="just"/>
            <a:endParaRPr lang="tr-TR" dirty="0"/>
          </a:p>
          <a:p>
            <a:pPr algn="just">
              <a:lnSpc>
                <a:spcPct val="150000"/>
              </a:lnSpc>
            </a:pPr>
            <a:r>
              <a:rPr lang="tr-TR" dirty="0" smtClean="0"/>
              <a:t>          Yer </a:t>
            </a:r>
            <a:r>
              <a:rPr lang="tr-TR" dirty="0"/>
              <a:t>altına uygulanan elektrik akımı, kayaçlar içerisindeki gözeneklerde bulunan eriyiğin iyonları ile taşınır. Gözenekler içerisinde iyonların yolunun bazı metalik mineral parçaları ile kapanması durumunda, iyonlar mineral sınırında toplanır. Akım kesildiği anda iyonlar eriyik içindeki denge hallerine geri dönerler. İyonların bu hareketi yer altında </a:t>
            </a:r>
            <a:r>
              <a:rPr lang="tr-TR" dirty="0" err="1"/>
              <a:t>uçlaşma</a:t>
            </a:r>
            <a:r>
              <a:rPr lang="tr-TR" dirty="0"/>
              <a:t> etkisine neden olur.  Bu metalik </a:t>
            </a:r>
            <a:r>
              <a:rPr lang="tr-TR" dirty="0" err="1"/>
              <a:t>uçlaşma</a:t>
            </a:r>
            <a:r>
              <a:rPr lang="tr-TR" dirty="0"/>
              <a:t> olarak </a:t>
            </a:r>
            <a:r>
              <a:rPr lang="tr-TR" dirty="0" err="1"/>
              <a:t>olarak</a:t>
            </a:r>
            <a:r>
              <a:rPr lang="tr-TR" dirty="0"/>
              <a:t> adlandırılır.</a:t>
            </a:r>
          </a:p>
          <a:p>
            <a:pPr algn="just">
              <a:lnSpc>
                <a:spcPct val="150000"/>
              </a:lnSpc>
            </a:pPr>
            <a:r>
              <a:rPr lang="tr-TR" dirty="0"/>
              <a:t> </a:t>
            </a:r>
            <a:r>
              <a:rPr lang="tr-TR" dirty="0" smtClean="0"/>
              <a:t>	</a:t>
            </a:r>
          </a:p>
          <a:p>
            <a:pPr algn="just"/>
            <a:r>
              <a:rPr lang="tr-TR" b="1" dirty="0" smtClean="0"/>
              <a:t>Kil Polarizasyonu</a:t>
            </a:r>
            <a:endParaRPr lang="tr-TR" b="1" dirty="0"/>
          </a:p>
          <a:p>
            <a:pPr algn="just"/>
            <a:endParaRPr lang="tr-TR" dirty="0"/>
          </a:p>
          <a:p>
            <a:pPr algn="just">
              <a:lnSpc>
                <a:spcPct val="150000"/>
              </a:lnSpc>
            </a:pPr>
            <a:r>
              <a:rPr lang="tr-TR" dirty="0" smtClean="0"/>
              <a:t>          Kayaç </a:t>
            </a:r>
            <a:r>
              <a:rPr lang="tr-TR" dirty="0"/>
              <a:t>içerisinde bulunan kil parçacıkları negatif iyonlar ile yüklüdürler. Bu nedenle üzerlerinde pozitif iyonlardan oluşan bir iyon bulutu oluşur. Yer altında akım uygulandığında, bu iyon bulutu ve </a:t>
            </a:r>
            <a:r>
              <a:rPr lang="tr-TR" dirty="0" err="1"/>
              <a:t>eriyikde</a:t>
            </a:r>
            <a:r>
              <a:rPr lang="tr-TR" dirty="0"/>
              <a:t> bulunan tüm iyonlar eski konumlarında geri dönerler. Yer altında kil minerali varlığında gözlenen bu iyon hareketliliği yerin </a:t>
            </a:r>
            <a:r>
              <a:rPr lang="tr-TR" dirty="0" err="1"/>
              <a:t>uçlaşmasına</a:t>
            </a:r>
            <a:r>
              <a:rPr lang="tr-TR" dirty="0"/>
              <a:t> neden olur, bu durum kil polarizasyonu olarak adlandırılır.</a:t>
            </a:r>
          </a:p>
        </p:txBody>
      </p:sp>
    </p:spTree>
    <p:extLst>
      <p:ext uri="{BB962C8B-B14F-4D97-AF65-F5344CB8AC3E}">
        <p14:creationId xmlns:p14="http://schemas.microsoft.com/office/powerpoint/2010/main" val="1317914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KullanIlan</a:t>
            </a:r>
            <a:r>
              <a:rPr lang="tr-TR" dirty="0" smtClean="0"/>
              <a:t> ekipman</a:t>
            </a:r>
            <a:endParaRPr lang="tr-TR" dirty="0"/>
          </a:p>
        </p:txBody>
      </p:sp>
      <p:grpSp>
        <p:nvGrpSpPr>
          <p:cNvPr id="4" name="Group 3"/>
          <p:cNvGrpSpPr>
            <a:grpSpLocks/>
          </p:cNvGrpSpPr>
          <p:nvPr/>
        </p:nvGrpSpPr>
        <p:grpSpPr bwMode="auto">
          <a:xfrm>
            <a:off x="106041825" y="99861688"/>
            <a:ext cx="8299450" cy="20467637"/>
            <a:chOff x="106041428" y="99861300"/>
            <a:chExt cx="8299219" cy="20468025"/>
          </a:xfrm>
        </p:grpSpPr>
        <p:sp>
          <p:nvSpPr>
            <p:cNvPr id="5" name="Text Box 4"/>
            <p:cNvSpPr txBox="1">
              <a:spLocks noChangeArrowheads="1"/>
            </p:cNvSpPr>
            <p:nvPr/>
          </p:nvSpPr>
          <p:spPr bwMode="auto">
            <a:xfrm>
              <a:off x="106140000" y="99861300"/>
              <a:ext cx="8034927" cy="360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tr-TR" sz="2000" b="1" i="0" u="none" strike="noStrike" cap="none" normalizeH="0" baseline="0" smtClean="0">
                  <a:ln>
                    <a:noFill/>
                  </a:ln>
                  <a:solidFill>
                    <a:srgbClr val="000000"/>
                  </a:solidFill>
                  <a:effectLst/>
                  <a:latin typeface="Arial" pitchFamily="34" charset="0"/>
                  <a:cs typeface="Arial" pitchFamily="34" charset="0"/>
                </a:rPr>
                <a:t>ZAMAN ORTAMINDA  SIP ve REZİSTİVİTE ARAŞTIMALARI</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5"/>
            <p:cNvSpPr txBox="1">
              <a:spLocks noChangeArrowheads="1"/>
            </p:cNvSpPr>
            <p:nvPr/>
          </p:nvSpPr>
          <p:spPr bwMode="auto">
            <a:xfrm>
              <a:off x="106149525" y="100404225"/>
              <a:ext cx="8063502" cy="2416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tr-TR" sz="1400" b="1" i="0" u="none" strike="noStrike" cap="none" normalizeH="0" baseline="0" smtClean="0">
                  <a:ln>
                    <a:noFill/>
                  </a:ln>
                  <a:solidFill>
                    <a:srgbClr val="000000"/>
                  </a:solidFill>
                  <a:effectLst/>
                  <a:latin typeface="Arial" pitchFamily="34" charset="0"/>
                  <a:cs typeface="Arial" pitchFamily="34" charset="0"/>
                </a:rPr>
                <a:t>Yapay Uçlaşma ile birlikte özdirenç ölçümü de diyebileceğimiz bu elektromanyetik yöntem ile iki elektrot kullanılarak yere düşük frekanslarda zaman değişkenli akım verilerek kayaçlar şarjlanmaktadır. Sülfürlü metalik madenler iyi şarjlanabilen özellik taşıdığından bu yöntem ile yan kayaçlardan kolaylıkla ayrılabilmekte, yeraltındaki konumları ve dağılımları haritalanabilmektedir. IP ölçümü sırasında görünür özdirenç değerleri de kaydedilmektedir. IP kesitlerinin yanı sıra özdirenç kesitlerinin hazırlanması, sahadaki çalışmaların değerlendirilmesine katkı sağlamaktadır.</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93604" y="102674318"/>
              <a:ext cx="2367511" cy="21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06836" y="102687758"/>
              <a:ext cx="2780308" cy="21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7" name="Text Box 8"/>
            <p:cNvSpPr txBox="1">
              <a:spLocks noChangeArrowheads="1"/>
            </p:cNvSpPr>
            <p:nvPr/>
          </p:nvSpPr>
          <p:spPr bwMode="auto">
            <a:xfrm>
              <a:off x="106229793" y="104756325"/>
              <a:ext cx="2276963" cy="1186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pitchFamily="34" charset="0"/>
                  <a:cs typeface="Arial" pitchFamily="34" charset="0"/>
                </a:rPr>
                <a:t>Şekil1.</a:t>
              </a:r>
              <a:r>
                <a:rPr kumimoji="0" lang="tr-TR" sz="1600" b="0" i="0" u="none" strike="noStrike" cap="none" normalizeH="0" baseline="0" smtClean="0">
                  <a:ln>
                    <a:noFill/>
                  </a:ln>
                  <a:solidFill>
                    <a:schemeClr val="tx1"/>
                  </a:solidFill>
                  <a:effectLst/>
                  <a:latin typeface="Arial" pitchFamily="34" charset="0"/>
                  <a:cs typeface="Arial" pitchFamily="34" charset="0"/>
                </a:rPr>
                <a:t>IP ölçümlerinde kullanılan kare dalga vericisi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49495" y="102698249"/>
              <a:ext cx="2551341" cy="21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8" name="Text Box 11"/>
            <p:cNvSpPr txBox="1">
              <a:spLocks noChangeArrowheads="1"/>
            </p:cNvSpPr>
            <p:nvPr/>
          </p:nvSpPr>
          <p:spPr bwMode="auto">
            <a:xfrm>
              <a:off x="111643984" y="104961413"/>
              <a:ext cx="2552290" cy="90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pitchFamily="34" charset="0"/>
                  <a:cs typeface="Arial" pitchFamily="34" charset="0"/>
                </a:rPr>
                <a:t> </a:t>
              </a:r>
              <a:r>
                <a:rPr kumimoji="0" lang="tr-TR" sz="1600" b="1" i="0" u="none" strike="noStrike" cap="none" normalizeH="0" baseline="0" smtClean="0">
                  <a:ln>
                    <a:noFill/>
                  </a:ln>
                  <a:solidFill>
                    <a:schemeClr val="tx1"/>
                  </a:solidFill>
                  <a:effectLst/>
                  <a:latin typeface="Arial" pitchFamily="34" charset="0"/>
                  <a:cs typeface="Arial" pitchFamily="34" charset="0"/>
                </a:rPr>
                <a:t>Şekil 3</a:t>
              </a:r>
              <a:r>
                <a:rPr kumimoji="0" lang="tr-TR" sz="1600" b="0" i="0" u="none" strike="noStrike" cap="none" normalizeH="0" baseline="0" smtClean="0">
                  <a:ln>
                    <a:noFill/>
                  </a:ln>
                  <a:solidFill>
                    <a:schemeClr val="tx1"/>
                  </a:solidFill>
                  <a:effectLst/>
                  <a:latin typeface="Arial" pitchFamily="34" charset="0"/>
                  <a:cs typeface="Arial" pitchFamily="34" charset="0"/>
                </a:rPr>
                <a:t>.IP Ölçümünde güç kaynağı olarak kullanılan, jeneratör</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12"/>
            <p:cNvSpPr txBox="1">
              <a:spLocks noChangeArrowheads="1"/>
            </p:cNvSpPr>
            <p:nvPr/>
          </p:nvSpPr>
          <p:spPr bwMode="auto">
            <a:xfrm>
              <a:off x="106041428" y="105982552"/>
              <a:ext cx="8087726" cy="235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tr-TR" sz="1400" b="1" i="0" u="none" strike="noStrike" cap="none" normalizeH="0" baseline="0" smtClean="0">
                  <a:ln>
                    <a:noFill/>
                  </a:ln>
                  <a:solidFill>
                    <a:srgbClr val="000000"/>
                  </a:solidFill>
                  <a:effectLst/>
                  <a:latin typeface="Arial" pitchFamily="34" charset="0"/>
                  <a:cs typeface="Arial" pitchFamily="34" charset="0"/>
                </a:rPr>
                <a:t>Alınan ölçümlerin, yeraltındaki yapıların gerçeğine en yakın şekilde görüntülenebilmesi için ölçümler üzerinde bir dizi matematiksel işlemler yapılmaktadır. Bu uygulamaların en gelişmişi ters çözüm yöntemi olup yeraltındaki yapıların gerçeğine en uygun şekilde gösterilmesini sağlamaktadır. Ters Çözüm işlemi sonucunda, özdirenç ve şarjabilite kesiti elde edilmektedir. (Şekil 4). Elde edilen veriler uygun şekilde derlenerek farklı seviyeler için kat haritaları özdirenç ve şarjabilite parametreleri için hazırlanabilmektedir. Bu şeklide anomalinin K-G ve D-B yönlü dağılımları belirlenebilmektedir.  (Şekil 5).</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1037"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198686" y="108430462"/>
              <a:ext cx="3625049" cy="22756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8"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170972" y="108347436"/>
              <a:ext cx="2687537" cy="2430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0" name="Text Box 15"/>
            <p:cNvSpPr txBox="1">
              <a:spLocks noChangeArrowheads="1"/>
            </p:cNvSpPr>
            <p:nvPr/>
          </p:nvSpPr>
          <p:spPr bwMode="auto">
            <a:xfrm>
              <a:off x="106249588" y="111553497"/>
              <a:ext cx="8091059" cy="90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tr-TR" sz="1400" b="1" i="0" u="none" strike="noStrike" cap="none" normalizeH="0" baseline="0" smtClean="0">
                  <a:ln>
                    <a:noFill/>
                  </a:ln>
                  <a:solidFill>
                    <a:srgbClr val="000000"/>
                  </a:solidFill>
                  <a:effectLst/>
                  <a:latin typeface="Arial" pitchFamily="34" charset="0"/>
                  <a:cs typeface="Arial" pitchFamily="34" charset="0"/>
                </a:rPr>
                <a:t>Yine aynı şekilde bu kat haritalarının  toplu görünümü ile anomali dağılımının sığdan derine doğru değişimi gözlenebilmektedir. (Şekil 6)</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104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995035" y="112366165"/>
              <a:ext cx="1963082" cy="30604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41"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880986" y="112366165"/>
              <a:ext cx="1963082" cy="30604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2" name="Text Box 18"/>
            <p:cNvSpPr txBox="1">
              <a:spLocks noChangeArrowheads="1"/>
            </p:cNvSpPr>
            <p:nvPr/>
          </p:nvSpPr>
          <p:spPr bwMode="auto">
            <a:xfrm>
              <a:off x="106144812" y="115893468"/>
              <a:ext cx="8077411" cy="90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tr-TR" sz="1400" b="1" i="0" u="none" strike="noStrike" cap="none" normalizeH="0" baseline="0" smtClean="0">
                  <a:ln>
                    <a:noFill/>
                  </a:ln>
                  <a:solidFill>
                    <a:srgbClr val="000000"/>
                  </a:solidFill>
                  <a:effectLst/>
                  <a:latin typeface="Arial" pitchFamily="34" charset="0"/>
                  <a:cs typeface="Arial" pitchFamily="34" charset="0"/>
                </a:rPr>
                <a:t>Yapılan çalışmalarda elde edilen kesitler CBS tabanlı programlarda, yüzey ve sondaj verileri ile birlikte görüntülenerek saha ile ilgili tüm bilgilerin tümleşik yorumuna imkan sağlanabilmektedir (Şekil 7).</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1043" name="Picture 1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6402162" y="117271436"/>
              <a:ext cx="3049600" cy="20910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44" name="Picture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468201" y="117262752"/>
              <a:ext cx="3460839" cy="21040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3" name="Text Box 21"/>
            <p:cNvSpPr txBox="1">
              <a:spLocks noChangeArrowheads="1"/>
            </p:cNvSpPr>
            <p:nvPr/>
          </p:nvSpPr>
          <p:spPr bwMode="auto">
            <a:xfrm>
              <a:off x="106198916" y="110950185"/>
              <a:ext cx="3671248" cy="559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Arial" pitchFamily="34" charset="0"/>
                  <a:cs typeface="Arial" pitchFamily="34" charset="0"/>
                </a:rPr>
                <a:t>Şekil 4. </a:t>
              </a:r>
              <a:r>
                <a:rPr kumimoji="0" lang="tr-TR" sz="1600" b="0" i="0" u="none" strike="noStrike" cap="none" normalizeH="0" baseline="0" smtClean="0">
                  <a:ln>
                    <a:noFill/>
                  </a:ln>
                  <a:solidFill>
                    <a:srgbClr val="000000"/>
                  </a:solidFill>
                  <a:effectLst/>
                  <a:latin typeface="Arial" pitchFamily="34" charset="0"/>
                  <a:cs typeface="Arial" pitchFamily="34" charset="0"/>
                </a:rPr>
                <a:t>Şarjabilite ve Özdirenç Kesitleri</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22"/>
            <p:cNvSpPr txBox="1">
              <a:spLocks noChangeArrowheads="1"/>
            </p:cNvSpPr>
            <p:nvPr/>
          </p:nvSpPr>
          <p:spPr bwMode="auto">
            <a:xfrm>
              <a:off x="110634439" y="110887918"/>
              <a:ext cx="3480037" cy="600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Arial" pitchFamily="34" charset="0"/>
                  <a:cs typeface="Arial" pitchFamily="34" charset="0"/>
                </a:rPr>
                <a:t>         Şekil 5. </a:t>
              </a:r>
              <a:r>
                <a:rPr kumimoji="0" lang="tr-TR" sz="1600" b="0" i="0" u="none" strike="noStrike" cap="none" normalizeH="0" baseline="0" smtClean="0">
                  <a:ln>
                    <a:noFill/>
                  </a:ln>
                  <a:solidFill>
                    <a:srgbClr val="000000"/>
                  </a:solidFill>
                  <a:effectLst/>
                  <a:latin typeface="Arial" pitchFamily="34" charset="0"/>
                  <a:cs typeface="Arial" pitchFamily="34" charset="0"/>
                </a:rPr>
                <a:t>Seviye haritası Örneği</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23"/>
            <p:cNvSpPr txBox="1">
              <a:spLocks noChangeArrowheads="1"/>
            </p:cNvSpPr>
            <p:nvPr/>
          </p:nvSpPr>
          <p:spPr bwMode="auto">
            <a:xfrm>
              <a:off x="111077849" y="113324043"/>
              <a:ext cx="2975212" cy="600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Arial" pitchFamily="34" charset="0"/>
                  <a:cs typeface="Arial" pitchFamily="34" charset="0"/>
                </a:rPr>
                <a:t>     Şekil 6. </a:t>
              </a:r>
              <a:r>
                <a:rPr kumimoji="0" lang="tr-TR" sz="1600" b="0" i="0" u="none" strike="noStrike" cap="none" normalizeH="0" baseline="0" smtClean="0">
                  <a:ln>
                    <a:noFill/>
                  </a:ln>
                  <a:solidFill>
                    <a:srgbClr val="000000"/>
                  </a:solidFill>
                  <a:effectLst/>
                  <a:latin typeface="Arial" pitchFamily="34" charset="0"/>
                  <a:cs typeface="Arial" pitchFamily="34" charset="0"/>
                </a:rPr>
                <a:t>Seviye haritalarının toplu görünümü</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24"/>
            <p:cNvSpPr txBox="1">
              <a:spLocks noChangeArrowheads="1"/>
            </p:cNvSpPr>
            <p:nvPr/>
          </p:nvSpPr>
          <p:spPr bwMode="auto">
            <a:xfrm>
              <a:off x="106137075" y="119634000"/>
              <a:ext cx="791527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Arial" pitchFamily="34" charset="0"/>
                  <a:cs typeface="Arial" pitchFamily="34" charset="0"/>
                </a:rPr>
                <a:t>Şekil 7. </a:t>
              </a:r>
              <a:r>
                <a:rPr kumimoji="0" lang="tr-TR" sz="1400" b="0" i="0" u="none" strike="noStrike" cap="none" normalizeH="0" baseline="0" smtClean="0">
                  <a:ln>
                    <a:noFill/>
                  </a:ln>
                  <a:solidFill>
                    <a:srgbClr val="000000"/>
                  </a:solidFill>
                  <a:effectLst/>
                  <a:latin typeface="Arial" pitchFamily="34" charset="0"/>
                  <a:cs typeface="Arial" pitchFamily="34" charset="0"/>
                </a:rPr>
                <a:t>CBS tabanlı 3B Görüntüleme programları ile Jeofizik ve Sondaj verilerinin bir arada gösterilmesi.</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1050" name="Picture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528" y="1988840"/>
            <a:ext cx="2371725" cy="216217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1051"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9715" y="2000334"/>
            <a:ext cx="2781300" cy="2160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7" name="Text Box 28"/>
          <p:cNvSpPr txBox="1">
            <a:spLocks noChangeArrowheads="1"/>
          </p:cNvSpPr>
          <p:nvPr/>
        </p:nvSpPr>
        <p:spPr bwMode="auto">
          <a:xfrm>
            <a:off x="463228" y="4068846"/>
            <a:ext cx="2276475"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tr-TR" sz="1600" dirty="0" smtClean="0">
                <a:latin typeface="Arial" pitchFamily="34" charset="0"/>
                <a:cs typeface="Arial" pitchFamily="34" charset="0"/>
              </a:rPr>
              <a:t>I</a:t>
            </a:r>
            <a:r>
              <a:rPr kumimoji="0" lang="tr-TR" sz="1600" b="0" i="0" u="none" strike="noStrike" cap="none" normalizeH="0" baseline="0" dirty="0" smtClean="0">
                <a:ln>
                  <a:noFill/>
                </a:ln>
                <a:solidFill>
                  <a:schemeClr val="tx1"/>
                </a:solidFill>
                <a:effectLst/>
                <a:latin typeface="Arial" pitchFamily="34" charset="0"/>
                <a:cs typeface="Arial" pitchFamily="34" charset="0"/>
              </a:rPr>
              <a:t>P ölçümlerinde kullanılan kare dalga vericisi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54"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2953" y="2011446"/>
            <a:ext cx="2551112"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Text Box 31"/>
          <p:cNvSpPr txBox="1">
            <a:spLocks noChangeArrowheads="1"/>
          </p:cNvSpPr>
          <p:nvPr/>
        </p:nvSpPr>
        <p:spPr bwMode="auto">
          <a:xfrm>
            <a:off x="5878190" y="4273634"/>
            <a:ext cx="2551113"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IP Ölçümünde güç kaynağı olarak kullanılan, jeneratör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Dikdörtgen 18"/>
          <p:cNvSpPr/>
          <p:nvPr/>
        </p:nvSpPr>
        <p:spPr>
          <a:xfrm>
            <a:off x="3087365" y="4332966"/>
            <a:ext cx="2286000" cy="861774"/>
          </a:xfrm>
          <a:prstGeom prst="rect">
            <a:avLst/>
          </a:prstGeom>
        </p:spPr>
        <p:txBody>
          <a:bodyPr wrap="square">
            <a:spAutoFit/>
          </a:bodyPr>
          <a:lstStyle/>
          <a:p>
            <a:r>
              <a:rPr lang="tr-TR" dirty="0" smtClean="0"/>
              <a:t> </a:t>
            </a:r>
            <a:r>
              <a:rPr lang="tr-TR" sz="1600" dirty="0" smtClean="0">
                <a:latin typeface="Arial" pitchFamily="34" charset="0"/>
                <a:cs typeface="Arial" pitchFamily="34" charset="0"/>
              </a:rPr>
              <a:t>IP </a:t>
            </a:r>
            <a:r>
              <a:rPr lang="tr-TR" sz="1600" dirty="0">
                <a:latin typeface="Arial" pitchFamily="34" charset="0"/>
                <a:cs typeface="Arial" pitchFamily="34" charset="0"/>
              </a:rPr>
              <a:t>ölçümünde kullanılan, 10 kanallı kare dalga alıcısı</a:t>
            </a:r>
          </a:p>
        </p:txBody>
      </p:sp>
    </p:spTree>
    <p:extLst>
      <p:ext uri="{BB962C8B-B14F-4D97-AF65-F5344CB8AC3E}">
        <p14:creationId xmlns:p14="http://schemas.microsoft.com/office/powerpoint/2010/main" val="3972417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Arazi Yerleşimi</a:t>
            </a:r>
            <a:endParaRPr lang="tr-TR" dirty="0"/>
          </a:p>
        </p:txBody>
      </p:sp>
      <p:pic>
        <p:nvPicPr>
          <p:cNvPr id="4" name="Picture 2" descr="C:\Users\kbekar\Desktop\Pol DiPol_10 Seviye - Elrec.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196752"/>
            <a:ext cx="5688632" cy="5345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725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Ölçüm Sırasında</a:t>
            </a:r>
            <a:endParaRPr lang="tr-TR" dirty="0"/>
          </a:p>
        </p:txBody>
      </p:sp>
      <p:sp>
        <p:nvSpPr>
          <p:cNvPr id="3" name="İçerik Yer Tutucusu 2"/>
          <p:cNvSpPr>
            <a:spLocks noGrp="1"/>
          </p:cNvSpPr>
          <p:nvPr>
            <p:ph idx="1"/>
          </p:nvPr>
        </p:nvSpPr>
        <p:spPr/>
        <p:txBody>
          <a:bodyPr/>
          <a:lstStyle/>
          <a:p>
            <a:pPr>
              <a:lnSpc>
                <a:spcPct val="200000"/>
              </a:lnSpc>
              <a:buFont typeface="Wingdings" pitchFamily="2" charset="2"/>
              <a:buChar char="Ø"/>
            </a:pPr>
            <a:r>
              <a:rPr lang="tr-TR" dirty="0" smtClean="0"/>
              <a:t> Geometri</a:t>
            </a:r>
          </a:p>
          <a:p>
            <a:pPr>
              <a:lnSpc>
                <a:spcPct val="200000"/>
              </a:lnSpc>
              <a:buFont typeface="Wingdings" pitchFamily="2" charset="2"/>
              <a:buChar char="Ø"/>
            </a:pPr>
            <a:r>
              <a:rPr lang="tr-TR" dirty="0" smtClean="0"/>
              <a:t>Sağlıklı iletim</a:t>
            </a:r>
          </a:p>
          <a:p>
            <a:pPr>
              <a:lnSpc>
                <a:spcPct val="200000"/>
              </a:lnSpc>
              <a:buFont typeface="Wingdings" pitchFamily="2" charset="2"/>
              <a:buChar char="Ø"/>
            </a:pPr>
            <a:r>
              <a:rPr lang="tr-TR" dirty="0" smtClean="0"/>
              <a:t>Yüksek kontak</a:t>
            </a:r>
            <a:endParaRPr lang="tr-TR" dirty="0"/>
          </a:p>
        </p:txBody>
      </p:sp>
    </p:spTree>
    <p:extLst>
      <p:ext uri="{BB962C8B-B14F-4D97-AF65-F5344CB8AC3E}">
        <p14:creationId xmlns:p14="http://schemas.microsoft.com/office/powerpoint/2010/main" val="2962579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4800" y="1554162"/>
            <a:ext cx="8839200" cy="1298774"/>
          </a:xfrm>
        </p:spPr>
        <p:txBody>
          <a:bodyPr>
            <a:normAutofit fontScale="70000" lnSpcReduction="20000"/>
          </a:bodyPr>
          <a:lstStyle/>
          <a:p>
            <a:pPr marL="0" indent="0" algn="just">
              <a:buNone/>
            </a:pPr>
            <a:r>
              <a:rPr lang="tr-TR" dirty="0" smtClean="0"/>
              <a:t>Zaman </a:t>
            </a:r>
            <a:r>
              <a:rPr lang="tr-TR" dirty="0"/>
              <a:t>bölgesi ölçümlerde, yere uygulanan doğru akımın kesilmesinden sonra, ölçülen gerilim farkının aniden sıfıra düşmemesi ve belli bir süre azalması sonucu elde edilen gerilim eğrisi IP boşalım eğrisi olarak adlandırılır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2708920"/>
            <a:ext cx="5876550" cy="3880741"/>
          </a:xfrm>
          <a:prstGeom prst="rect">
            <a:avLst/>
          </a:prstGeom>
        </p:spPr>
      </p:pic>
    </p:spTree>
    <p:extLst>
      <p:ext uri="{BB962C8B-B14F-4D97-AF65-F5344CB8AC3E}">
        <p14:creationId xmlns:p14="http://schemas.microsoft.com/office/powerpoint/2010/main" val="2414299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araştIRMA</a:t>
            </a:r>
            <a:r>
              <a:rPr lang="tr-TR" dirty="0" smtClean="0"/>
              <a:t> DERİNLİĞİ</a:t>
            </a:r>
            <a:endParaRPr lang="tr-TR" dirty="0"/>
          </a:p>
        </p:txBody>
      </p:sp>
      <p:sp>
        <p:nvSpPr>
          <p:cNvPr id="3" name="İçerik Yer Tutucusu 2"/>
          <p:cNvSpPr>
            <a:spLocks noGrp="1"/>
          </p:cNvSpPr>
          <p:nvPr>
            <p:ph idx="1"/>
          </p:nvPr>
        </p:nvSpPr>
        <p:spPr/>
        <p:txBody>
          <a:bodyPr>
            <a:normAutofit fontScale="92500" lnSpcReduction="20000"/>
          </a:bodyPr>
          <a:lstStyle/>
          <a:p>
            <a:pPr marL="0" indent="0">
              <a:buNone/>
            </a:pPr>
            <a:r>
              <a:rPr lang="tr-TR" dirty="0" err="1"/>
              <a:t>Pol</a:t>
            </a:r>
            <a:r>
              <a:rPr lang="tr-TR" dirty="0"/>
              <a:t> </a:t>
            </a:r>
            <a:r>
              <a:rPr lang="tr-TR" dirty="0" err="1" smtClean="0"/>
              <a:t>dipol</a:t>
            </a:r>
            <a:r>
              <a:rPr lang="tr-TR" dirty="0"/>
              <a:t> </a:t>
            </a:r>
            <a:r>
              <a:rPr lang="tr-TR" dirty="0" smtClean="0"/>
              <a:t>elektrot </a:t>
            </a:r>
            <a:r>
              <a:rPr lang="tr-TR" dirty="0"/>
              <a:t>dizilimi için literatürdeki teorik derinlik formülü</a:t>
            </a:r>
          </a:p>
          <a:p>
            <a:pPr marL="0" indent="0">
              <a:buNone/>
            </a:pPr>
            <a:r>
              <a:rPr lang="tr-TR" dirty="0"/>
              <a:t> </a:t>
            </a:r>
          </a:p>
          <a:p>
            <a:pPr marL="0" indent="0">
              <a:buNone/>
            </a:pPr>
            <a:r>
              <a:rPr lang="tr-TR" dirty="0"/>
              <a:t/>
            </a:r>
            <a:br>
              <a:rPr lang="tr-TR" dirty="0"/>
            </a:br>
            <a:r>
              <a:rPr lang="tr-TR" dirty="0"/>
              <a:t>h = </a:t>
            </a:r>
            <a:r>
              <a:rPr lang="tr-TR" u="sng" dirty="0"/>
              <a:t>(2n + 1)a</a:t>
            </a:r>
          </a:p>
          <a:p>
            <a:pPr marL="0" indent="0">
              <a:buNone/>
            </a:pPr>
            <a:r>
              <a:rPr lang="tr-TR" dirty="0" smtClean="0"/>
              <a:t>             2</a:t>
            </a:r>
            <a:endParaRPr lang="tr-TR" dirty="0"/>
          </a:p>
          <a:p>
            <a:pPr marL="0" indent="0" algn="just">
              <a:buNone/>
            </a:pPr>
            <a:r>
              <a:rPr lang="tr-TR" dirty="0"/>
              <a:t/>
            </a:r>
            <a:br>
              <a:rPr lang="tr-TR" dirty="0"/>
            </a:br>
            <a:r>
              <a:rPr lang="tr-TR" dirty="0" smtClean="0"/>
              <a:t>şeklindedir</a:t>
            </a:r>
            <a:r>
              <a:rPr lang="tr-TR" dirty="0"/>
              <a:t>. Buradaki n seviyeyi, a elektrot aralığını ifade etmektedir. Modelleme sonuçlarıyla incelenebilen derinlik değeri bu formülün yaklaşık 0.38 ile çarpılması ile bulunabilir. </a:t>
            </a:r>
          </a:p>
        </p:txBody>
      </p:sp>
    </p:spTree>
    <p:extLst>
      <p:ext uri="{BB962C8B-B14F-4D97-AF65-F5344CB8AC3E}">
        <p14:creationId xmlns:p14="http://schemas.microsoft.com/office/powerpoint/2010/main" val="3554096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ÖLÇÜLEN PARAMETRELER</a:t>
            </a:r>
            <a:endParaRPr lang="tr-TR" dirty="0"/>
          </a:p>
        </p:txBody>
      </p:sp>
      <p:sp>
        <p:nvSpPr>
          <p:cNvPr id="3" name="İçerik Yer Tutucusu 2"/>
          <p:cNvSpPr>
            <a:spLocks noGrp="1"/>
          </p:cNvSpPr>
          <p:nvPr>
            <p:ph idx="1"/>
          </p:nvPr>
        </p:nvSpPr>
        <p:spPr/>
        <p:txBody>
          <a:bodyPr/>
          <a:lstStyle/>
          <a:p>
            <a:pPr marL="0" indent="0">
              <a:buNone/>
            </a:pPr>
            <a:r>
              <a:rPr lang="tr-TR" b="1" dirty="0"/>
              <a:t>Görünür Özdirenç: </a:t>
            </a:r>
            <a:r>
              <a:rPr lang="tr-TR" dirty="0"/>
              <a:t>Görünür özdirenç değeri yere verilen akıma karşılık ölçülen gerilim farkından </a:t>
            </a:r>
            <a:r>
              <a:rPr lang="tr-TR" dirty="0" smtClean="0"/>
              <a:t>hesaplanır.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429000"/>
            <a:ext cx="257428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221088"/>
            <a:ext cx="2466736"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5085184"/>
            <a:ext cx="3307402"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5364088" y="4221088"/>
            <a:ext cx="2592288" cy="369332"/>
          </a:xfrm>
          <a:prstGeom prst="rect">
            <a:avLst/>
          </a:prstGeom>
          <a:noFill/>
        </p:spPr>
        <p:txBody>
          <a:bodyPr wrap="square" rtlCol="0">
            <a:spAutoFit/>
          </a:bodyPr>
          <a:lstStyle/>
          <a:p>
            <a:r>
              <a:rPr lang="tr-TR" dirty="0" err="1" smtClean="0"/>
              <a:t>Pol</a:t>
            </a:r>
            <a:r>
              <a:rPr lang="tr-TR" dirty="0" smtClean="0"/>
              <a:t> </a:t>
            </a:r>
            <a:r>
              <a:rPr lang="tr-TR" dirty="0" err="1" smtClean="0"/>
              <a:t>Dipol</a:t>
            </a:r>
            <a:r>
              <a:rPr lang="tr-TR" dirty="0" smtClean="0"/>
              <a:t> elektrot dizilimi</a:t>
            </a:r>
            <a:endParaRPr lang="tr-TR" dirty="0"/>
          </a:p>
        </p:txBody>
      </p:sp>
      <p:sp>
        <p:nvSpPr>
          <p:cNvPr id="8" name="Metin kutusu 7"/>
          <p:cNvSpPr txBox="1"/>
          <p:nvPr/>
        </p:nvSpPr>
        <p:spPr>
          <a:xfrm>
            <a:off x="5383155" y="5116542"/>
            <a:ext cx="3015952" cy="369332"/>
          </a:xfrm>
          <a:prstGeom prst="rect">
            <a:avLst/>
          </a:prstGeom>
          <a:noFill/>
        </p:spPr>
        <p:txBody>
          <a:bodyPr wrap="square" rtlCol="0">
            <a:spAutoFit/>
          </a:bodyPr>
          <a:lstStyle/>
          <a:p>
            <a:r>
              <a:rPr lang="tr-TR" dirty="0" err="1" smtClean="0"/>
              <a:t>Dipol</a:t>
            </a:r>
            <a:r>
              <a:rPr lang="tr-TR" dirty="0" smtClean="0"/>
              <a:t> </a:t>
            </a:r>
            <a:r>
              <a:rPr lang="tr-TR" dirty="0" err="1" smtClean="0"/>
              <a:t>Dipol</a:t>
            </a:r>
            <a:r>
              <a:rPr lang="tr-TR" dirty="0" smtClean="0"/>
              <a:t> elektrot dizilimi</a:t>
            </a:r>
            <a:endParaRPr lang="tr-TR" dirty="0"/>
          </a:p>
        </p:txBody>
      </p:sp>
    </p:spTree>
    <p:extLst>
      <p:ext uri="{BB962C8B-B14F-4D97-AF65-F5344CB8AC3E}">
        <p14:creationId xmlns:p14="http://schemas.microsoft.com/office/powerpoint/2010/main" val="20850637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514</TotalTime>
  <Words>642</Words>
  <Application>Microsoft Office PowerPoint</Application>
  <PresentationFormat>Ekran Gösterisi (4:3)</PresentationFormat>
  <Paragraphs>61</Paragraphs>
  <Slides>15</Slides>
  <Notes>0</Notes>
  <HiddenSlides>0</HiddenSlides>
  <MMClips>0</MMClips>
  <ScaleCrop>false</ScaleCrop>
  <HeadingPairs>
    <vt:vector size="4" baseType="variant">
      <vt:variant>
        <vt:lpstr>Tema</vt:lpstr>
      </vt:variant>
      <vt:variant>
        <vt:i4>1</vt:i4>
      </vt:variant>
      <vt:variant>
        <vt:lpstr>Slayt Başlıkları</vt:lpstr>
      </vt:variant>
      <vt:variant>
        <vt:i4>15</vt:i4>
      </vt:variant>
    </vt:vector>
  </HeadingPairs>
  <TitlesOfParts>
    <vt:vector size="16" baseType="lpstr">
      <vt:lpstr>Gezinti</vt:lpstr>
      <vt:lpstr>PowerPoint Sunusu</vt:lpstr>
      <vt:lpstr>Yapay Uçlaşma (IP) Yöntemi </vt:lpstr>
      <vt:lpstr>PowerPoint Sunusu</vt:lpstr>
      <vt:lpstr>KullanIlan ekipman</vt:lpstr>
      <vt:lpstr>Arazi Yerleşimi</vt:lpstr>
      <vt:lpstr>Ölçüm Sırasında</vt:lpstr>
      <vt:lpstr>PowerPoint Sunusu</vt:lpstr>
      <vt:lpstr>araştIRMA DERİNLİĞİ</vt:lpstr>
      <vt:lpstr>ÖLÇÜLEN PARAMETRELER</vt:lpstr>
      <vt:lpstr>PowerPoint Sunusu</vt:lpstr>
      <vt:lpstr>PowerPoint Sunusu</vt:lpstr>
      <vt:lpstr>PowerPoint Sunusu</vt:lpstr>
      <vt:lpstr>Arazi Yerleşimi</vt:lpstr>
      <vt:lpstr>PowerPoint Sunusu</vt:lpstr>
      <vt:lpstr>PowerPoint Sunusu</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serdar tosuner</dc:creator>
  <cp:lastModifiedBy>Sau</cp:lastModifiedBy>
  <cp:revision>41</cp:revision>
  <dcterms:created xsi:type="dcterms:W3CDTF">2013-04-09T05:57:36Z</dcterms:created>
  <dcterms:modified xsi:type="dcterms:W3CDTF">2016-03-21T14:02:51Z</dcterms:modified>
</cp:coreProperties>
</file>